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</p:sldIdLst>
  <p:sldSz cx="30267275" cy="42793920"/>
  <p:notesSz cx="7004050" cy="9290050"/>
  <p:defaultTextStyle>
    <a:defPPr>
      <a:defRPr lang="en-US"/>
    </a:defPPr>
    <a:lvl1pPr marL="0" algn="l" defTabSz="417449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87245" algn="l" defTabSz="417449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74490" algn="l" defTabSz="417449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61735" algn="l" defTabSz="417449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48980" algn="l" defTabSz="417449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36225" algn="l" defTabSz="417449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23470" algn="l" defTabSz="417449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10715" algn="l" defTabSz="417449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697960" algn="l" defTabSz="417449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79" userDrawn="1">
          <p15:clr>
            <a:srgbClr val="A4A3A4"/>
          </p15:clr>
        </p15:guide>
        <p15:guide id="2" pos="953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8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59" autoAdjust="0"/>
    <p:restoredTop sz="94676" autoAdjust="0"/>
  </p:normalViewPr>
  <p:slideViewPr>
    <p:cSldViewPr showGuides="1">
      <p:cViewPr varScale="1">
        <p:scale>
          <a:sx n="14" d="100"/>
          <a:sy n="14" d="100"/>
        </p:scale>
        <p:origin x="-3480" y="-258"/>
      </p:cViewPr>
      <p:guideLst>
        <p:guide orient="horz" pos="13479"/>
        <p:guide pos="95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6" Type="http://schemas.openxmlformats.org/officeDocument/2006/relationships/tableStyles" Target="tableStyles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29426517" y="0"/>
            <a:ext cx="840758" cy="4279423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840758" cy="4279423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30267275" cy="534927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37444959"/>
            <a:ext cx="30267275" cy="53492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endParaRPr lang="en-US" dirty="0"/>
          </a:p>
        </p:txBody>
      </p:sp>
      <p:sp>
        <p:nvSpPr>
          <p:cNvPr id="9" name="Instructions"/>
          <p:cNvSpPr/>
          <p:nvPr userDrawn="1"/>
        </p:nvSpPr>
        <p:spPr>
          <a:xfrm>
            <a:off x="-12611365" y="0"/>
            <a:ext cx="11770607" cy="427942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425" tIns="217425" rIns="217425" bIns="217425" rtlCol="0" anchor="t"/>
          <a:lstStyle>
            <a:defPPr>
              <a:defRPr lang="en-US"/>
            </a:defPPr>
            <a:lvl1pPr marL="0" algn="l" defTabSz="3686810" rtl="0" eaLnBrk="1" latinLnBrk="0" hangingPunct="1">
              <a:defRPr sz="72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43405" algn="l" defTabSz="3686810" rtl="0" eaLnBrk="1" latinLnBrk="0" hangingPunct="1">
              <a:defRPr sz="72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86810" algn="l" defTabSz="3686810" rtl="0" eaLnBrk="1" latinLnBrk="0" hangingPunct="1">
              <a:defRPr sz="72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530215" algn="l" defTabSz="3686810" rtl="0" eaLnBrk="1" latinLnBrk="0" hangingPunct="1">
              <a:defRPr sz="72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73620" algn="l" defTabSz="3686810" rtl="0" eaLnBrk="1" latinLnBrk="0" hangingPunct="1">
              <a:defRPr sz="72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217025" algn="l" defTabSz="3686810" rtl="0" eaLnBrk="1" latinLnBrk="0" hangingPunct="1">
              <a:defRPr sz="72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1060430" algn="l" defTabSz="3686810" rtl="0" eaLnBrk="1" latinLnBrk="0" hangingPunct="1">
              <a:defRPr sz="72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903835" algn="l" defTabSz="3686810" rtl="0" eaLnBrk="1" latinLnBrk="0" hangingPunct="1">
              <a:defRPr sz="72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747240" algn="l" defTabSz="3686810" rtl="0" eaLnBrk="1" latinLnBrk="0" hangingPunct="1">
              <a:defRPr sz="72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  <a:spcAft>
                <a:spcPts val="2280"/>
              </a:spcAft>
            </a:pPr>
            <a:r>
              <a:rPr lang="en-US" sz="8800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Poster Print Size:</a:t>
            </a:r>
            <a:endParaRPr sz="8800" dirty="0">
              <a:solidFill>
                <a:srgbClr val="7F7F7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spcBef>
                <a:spcPts val="0"/>
              </a:spcBef>
              <a:spcAft>
                <a:spcPts val="2280"/>
              </a:spcAft>
            </a:pPr>
            <a:r>
              <a:rPr lang="en-US" sz="6000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poster template is set up for A0</a:t>
            </a:r>
            <a:r>
              <a:rPr lang="en-US" sz="6000" baseline="0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international paper size of 1189 mm x 841 mm</a:t>
            </a:r>
            <a:r>
              <a:rPr lang="en-US" sz="6000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(46.8” high by 33.1” wide). It can be printed at</a:t>
            </a:r>
            <a:r>
              <a:rPr lang="en-US" sz="6000" baseline="0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70.6% for an A1 poster of 841 mm x 594 mm.</a:t>
            </a:r>
            <a:endParaRPr lang="en-US" sz="6000" dirty="0" smtClean="0">
              <a:solidFill>
                <a:srgbClr val="7F7F7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spcBef>
                <a:spcPts val="0"/>
              </a:spcBef>
              <a:spcAft>
                <a:spcPts val="2280"/>
              </a:spcAft>
            </a:pPr>
            <a:r>
              <a:rPr lang="en-US" sz="8800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Placeholders</a:t>
            </a:r>
            <a:r>
              <a:rPr sz="8800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sz="8800" dirty="0">
              <a:solidFill>
                <a:srgbClr val="7F7F7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spcBef>
                <a:spcPts val="0"/>
              </a:spcBef>
              <a:spcAft>
                <a:spcPts val="2280"/>
              </a:spcAft>
            </a:pPr>
            <a:r>
              <a:rPr sz="6000" dirty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6000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various elements included</a:t>
            </a:r>
            <a:r>
              <a:rPr sz="6000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6000" dirty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this </a:t>
            </a:r>
            <a:r>
              <a:rPr lang="en-US" sz="6000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poster are ones</a:t>
            </a:r>
            <a:r>
              <a:rPr lang="en-US" sz="6000" baseline="0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we often see in medical, research, and scientific posters.</a:t>
            </a:r>
            <a:r>
              <a:rPr sz="6000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6000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Feel</a:t>
            </a:r>
            <a:r>
              <a:rPr lang="en-US" sz="6000" baseline="0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free to edit, move,  add, and delete items, or change the layout to suit your needs. Always check with your conference organizer for specific requirements.</a:t>
            </a:r>
            <a:endParaRPr lang="en-US" sz="6000" baseline="0" dirty="0" smtClean="0">
              <a:solidFill>
                <a:srgbClr val="7F7F7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spcBef>
                <a:spcPts val="0"/>
              </a:spcBef>
              <a:spcAft>
                <a:spcPts val="2280"/>
              </a:spcAft>
            </a:pPr>
            <a:r>
              <a:rPr lang="en-US" sz="8800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en-US" sz="8800" baseline="0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Quality</a:t>
            </a:r>
            <a:r>
              <a:rPr lang="en-US" sz="8800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8800" dirty="0" smtClean="0">
              <a:solidFill>
                <a:srgbClr val="7F7F7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spcBef>
                <a:spcPts val="0"/>
              </a:spcBef>
              <a:spcAft>
                <a:spcPts val="2280"/>
              </a:spcAft>
            </a:pPr>
            <a:r>
              <a:rPr lang="en-US" sz="6000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can place digital photos or logo art in your poster file by selecting the </a:t>
            </a:r>
            <a:r>
              <a:rPr lang="en-US" sz="6000" b="1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Insert, Picture</a:t>
            </a:r>
            <a:r>
              <a:rPr lang="en-US" sz="6000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command, or by using standard copy &amp; paste. For best results, all graphic elements should be at least </a:t>
            </a:r>
            <a:r>
              <a:rPr lang="en-US" sz="6000" b="1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150-200 pixels per inch in their final printed size</a:t>
            </a:r>
            <a:r>
              <a:rPr lang="en-US" sz="6000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For instance, a 1600 x 1200 pixel</a:t>
            </a:r>
            <a:r>
              <a:rPr lang="en-US" sz="6000" baseline="0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photo will usually look fine up to </a:t>
            </a:r>
            <a:r>
              <a:rPr lang="en-US" sz="6000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8“-10” wide on your printed poster.</a:t>
            </a:r>
            <a:endParaRPr lang="en-US" sz="6000" dirty="0" smtClean="0">
              <a:solidFill>
                <a:srgbClr val="7F7F7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spcBef>
                <a:spcPts val="0"/>
              </a:spcBef>
              <a:spcAft>
                <a:spcPts val="2280"/>
              </a:spcAft>
            </a:pPr>
            <a:r>
              <a:rPr lang="en-US" sz="6000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preview the print quality of images, select a magnification of 100% when previewing your poster. This will give you a good idea of what it will look like in print. If you are laying out a large poster and using half-scale dimensions, be sure to preview your graphics at 200% to see them at their final printed size.</a:t>
            </a:r>
            <a:endParaRPr lang="en-US" sz="6000" dirty="0" smtClean="0">
              <a:solidFill>
                <a:srgbClr val="7F7F7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spcBef>
                <a:spcPts val="0"/>
              </a:spcBef>
              <a:spcAft>
                <a:spcPts val="2280"/>
              </a:spcAft>
            </a:pPr>
            <a:r>
              <a:rPr lang="en-US" sz="6000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Please note that graphics from websites (such as the logo on your hospital's or university's home page) will only be 72dpi and not suitable for printing.</a:t>
            </a:r>
            <a:endParaRPr lang="en-US" sz="6000" dirty="0" smtClean="0">
              <a:solidFill>
                <a:srgbClr val="7F7F7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ctr">
              <a:spcBef>
                <a:spcPts val="0"/>
              </a:spcBef>
              <a:spcAft>
                <a:spcPts val="2280"/>
              </a:spcAft>
            </a:pPr>
            <a:br>
              <a:rPr lang="en-US" sz="4400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 smtClean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[This sidebar area does not print.]</a:t>
            </a:r>
            <a:endParaRPr lang="en-US" sz="4400" dirty="0" smtClean="0">
              <a:solidFill>
                <a:srgbClr val="7F7F7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31108033" y="0"/>
            <a:ext cx="11770607" cy="42794238"/>
            <a:chOff x="33832800" y="0"/>
            <a:chExt cx="12801600" cy="43891200"/>
          </a:xfrm>
        </p:grpSpPr>
        <p:sp>
          <p:nvSpPr>
            <p:cNvPr id="13" name="Instructions"/>
            <p:cNvSpPr/>
            <p:nvPr userDrawn="1"/>
          </p:nvSpPr>
          <p:spPr>
            <a:xfrm>
              <a:off x="33832800" y="0"/>
              <a:ext cx="12801600" cy="43891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28600" tIns="228600" rIns="228600" bIns="228600" rtlCol="0" anchor="t"/>
            <a:lstStyle>
              <a:defPPr>
                <a:defRPr lang="en-US"/>
              </a:defPPr>
              <a:lvl1pPr marL="0" algn="l" defTabSz="3686810" rtl="0" eaLnBrk="1" latinLnBrk="0" hangingPunct="1">
                <a:defRPr sz="726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43405" algn="l" defTabSz="3686810" rtl="0" eaLnBrk="1" latinLnBrk="0" hangingPunct="1">
                <a:defRPr sz="726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86810" algn="l" defTabSz="3686810" rtl="0" eaLnBrk="1" latinLnBrk="0" hangingPunct="1">
                <a:defRPr sz="726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530215" algn="l" defTabSz="3686810" rtl="0" eaLnBrk="1" latinLnBrk="0" hangingPunct="1">
                <a:defRPr sz="726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73620" algn="l" defTabSz="3686810" rtl="0" eaLnBrk="1" latinLnBrk="0" hangingPunct="1">
                <a:defRPr sz="726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217025" algn="l" defTabSz="3686810" rtl="0" eaLnBrk="1" latinLnBrk="0" hangingPunct="1">
                <a:defRPr sz="726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1060430" algn="l" defTabSz="3686810" rtl="0" eaLnBrk="1" latinLnBrk="0" hangingPunct="1">
                <a:defRPr sz="726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903835" algn="l" defTabSz="3686810" rtl="0" eaLnBrk="1" latinLnBrk="0" hangingPunct="1">
                <a:defRPr sz="726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747240" algn="l" defTabSz="3686810" rtl="0" eaLnBrk="1" latinLnBrk="0" hangingPunct="1">
                <a:defRPr sz="726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spcBef>
                  <a:spcPts val="0"/>
                </a:spcBef>
                <a:spcAft>
                  <a:spcPts val="2280"/>
                </a:spcAft>
              </a:pPr>
              <a:r>
                <a:rPr lang="en-US" sz="8800" dirty="0" smtClean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Change</a:t>
              </a:r>
              <a:r>
                <a:rPr lang="en-US" sz="8800" baseline="0" dirty="0" smtClean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Color Theme</a:t>
              </a:r>
              <a:r>
                <a:rPr lang="en-US" sz="8800" dirty="0" smtClean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:</a:t>
              </a:r>
              <a:endParaRPr sz="88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0"/>
                </a:spcAft>
              </a:pPr>
              <a:r>
                <a:rPr lang="en-US" sz="6000" dirty="0" smtClean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This template is designed to use the built-in color themes in</a:t>
              </a: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the newer versions of PowerPoint.</a:t>
              </a: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0"/>
                </a:spcAft>
              </a:pP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 change the color theme, select the </a:t>
              </a:r>
              <a:r>
                <a:rPr lang="en-US" sz="6000" b="1" baseline="0" dirty="0" smtClean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Design</a:t>
              </a: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tab, then select the </a:t>
              </a:r>
              <a:r>
                <a:rPr lang="en-US" sz="6000" b="1" baseline="0" dirty="0" smtClean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Colors</a:t>
              </a: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drop-down list.</a:t>
              </a: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0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0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0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0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0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0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0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0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0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0"/>
                </a:spcAft>
              </a:pP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The default color theme for this template is “Office”, so you can always return to that after trying some of the alternatives.</a:t>
              </a: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0"/>
                </a:spcAft>
              </a:pPr>
              <a:r>
                <a:rPr lang="en-US" sz="8800" dirty="0" smtClean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Printing Your Poster:</a:t>
              </a:r>
              <a:endParaRPr lang="en-US" sz="88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0"/>
                </a:spcAft>
              </a:pPr>
              <a:r>
                <a:rPr lang="en-US" sz="6000" dirty="0" smtClean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Once your poster file is ready, visit</a:t>
              </a: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6000" b="1" baseline="0" dirty="0" smtClean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www.genigraphics.com</a:t>
              </a: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to order a high-quality, affordable poster print. Every order receives a free design review and we can delivery as fast as next business day within the US and Canada. </a:t>
              </a: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0"/>
                </a:spcAft>
              </a:pP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Genigraphics® has been producing output from PowerPoint® longer than anyone in the industry; dating back to when we helped Microsoft® design the PowerPoint software. </a:t>
              </a: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0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US and Canada:  1-800-790-4001</a:t>
              </a: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International: +(1) 913-441-1410</a:t>
              </a:r>
              <a:b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Email: info@genigraphics.com</a:t>
              </a: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br>
                <a:rPr lang="en-US" sz="4400" dirty="0" smtClean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4400" dirty="0" smtClean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[This sidebar area does not print.]</a:t>
              </a:r>
              <a:endParaRPr lang="en-US" sz="4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81342" y="8425085"/>
              <a:ext cx="11904515" cy="10246926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037" y="42504519"/>
            <a:ext cx="5297435" cy="1859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13364" y="1713754"/>
            <a:ext cx="27240548" cy="7132373"/>
          </a:xfrm>
          <a:prstGeom prst="rect">
            <a:avLst/>
          </a:prstGeom>
        </p:spPr>
        <p:txBody>
          <a:bodyPr vert="horz" lIns="417456" tIns="208727" rIns="417456" bIns="208727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364" y="9985326"/>
            <a:ext cx="27240548" cy="28242219"/>
          </a:xfrm>
          <a:prstGeom prst="rect">
            <a:avLst/>
          </a:prstGeom>
        </p:spPr>
        <p:txBody>
          <a:bodyPr vert="horz" lIns="417456" tIns="208727" rIns="417456" bIns="20872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13364" y="39663922"/>
            <a:ext cx="7062364" cy="2278397"/>
          </a:xfrm>
          <a:prstGeom prst="rect">
            <a:avLst/>
          </a:prstGeom>
        </p:spPr>
        <p:txBody>
          <a:bodyPr vert="horz" lIns="417456" tIns="208727" rIns="417456" bIns="208727" rtlCol="0" anchor="ctr"/>
          <a:lstStyle>
            <a:lvl1pPr algn="l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D6BDF-9D0E-4E2B-85B8-D8F4790360C9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341319" y="39663922"/>
            <a:ext cx="9584637" cy="2278397"/>
          </a:xfrm>
          <a:prstGeom prst="rect">
            <a:avLst/>
          </a:prstGeom>
        </p:spPr>
        <p:txBody>
          <a:bodyPr vert="horz" lIns="417456" tIns="208727" rIns="417456" bIns="208727" rtlCol="0" anchor="ctr"/>
          <a:lstStyle>
            <a:lvl1pPr algn="ct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691547" y="39663922"/>
            <a:ext cx="7062364" cy="2278397"/>
          </a:xfrm>
          <a:prstGeom prst="rect">
            <a:avLst/>
          </a:prstGeom>
        </p:spPr>
        <p:txBody>
          <a:bodyPr vert="horz" lIns="417456" tIns="208727" rIns="417456" bIns="208727" rtlCol="0" anchor="ctr"/>
          <a:lstStyle>
            <a:lvl1pPr algn="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075EA-769C-4ECD-B48E-D6FCDC24F876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txStyles>
    <p:titleStyle>
      <a:lvl1pPr algn="ctr" defTabSz="4174490" rtl="0" eaLnBrk="1" latinLnBrk="0" hangingPunct="1">
        <a:spcBef>
          <a:spcPct val="0"/>
        </a:spcBef>
        <a:buNone/>
        <a:defRPr sz="7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4975" indent="-434975" algn="l" defTabSz="4174490" rtl="0" eaLnBrk="1" latinLnBrk="0" hangingPunct="1">
        <a:spcBef>
          <a:spcPct val="200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69950" indent="-434975" algn="l" defTabSz="4174490" rtl="0" eaLnBrk="1" latinLnBrk="0" hangingPunct="1">
        <a:spcBef>
          <a:spcPct val="20000"/>
        </a:spcBef>
        <a:buFont typeface="Arial" panose="020B0604020202020204" pitchFamily="34" charset="0"/>
        <a:buChar char="–"/>
        <a:defRPr sz="3400" kern="1200">
          <a:solidFill>
            <a:schemeClr val="tx1"/>
          </a:solidFill>
          <a:latin typeface="+mn-lt"/>
          <a:ea typeface="+mn-ea"/>
          <a:cs typeface="+mn-cs"/>
        </a:defRPr>
      </a:lvl2pPr>
      <a:lvl3pPr marL="1304290" indent="-434975" algn="l" defTabSz="4174490" rtl="0" eaLnBrk="1" latinLnBrk="0" hangingPunct="1">
        <a:spcBef>
          <a:spcPct val="200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1739265" indent="-434975" algn="l" defTabSz="4174490" rtl="0" eaLnBrk="1" latinLnBrk="0" hangingPunct="1">
        <a:spcBef>
          <a:spcPct val="20000"/>
        </a:spcBef>
        <a:buFont typeface="Arial" panose="020B0604020202020204" pitchFamily="34" charset="0"/>
        <a:buChar char="–"/>
        <a:defRPr sz="3400" kern="1200">
          <a:solidFill>
            <a:schemeClr val="tx1"/>
          </a:solidFill>
          <a:latin typeface="+mn-lt"/>
          <a:ea typeface="+mn-ea"/>
          <a:cs typeface="+mn-cs"/>
        </a:defRPr>
      </a:lvl4pPr>
      <a:lvl5pPr marL="2174240" indent="-434975" algn="l" defTabSz="4174490" rtl="0" eaLnBrk="1" latinLnBrk="0" hangingPunct="1">
        <a:spcBef>
          <a:spcPct val="20000"/>
        </a:spcBef>
        <a:buFont typeface="Arial" panose="020B0604020202020204" pitchFamily="34" charset="0"/>
        <a:buChar char="»"/>
        <a:defRPr sz="3400" kern="1200">
          <a:solidFill>
            <a:schemeClr val="tx1"/>
          </a:solidFill>
          <a:latin typeface="+mn-lt"/>
          <a:ea typeface="+mn-ea"/>
          <a:cs typeface="+mn-cs"/>
        </a:defRPr>
      </a:lvl5pPr>
      <a:lvl6pPr marL="11480165" indent="-1043940" algn="l" defTabSz="4174490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67410" indent="-1043940" algn="l" defTabSz="4174490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54655" indent="-1043940" algn="l" defTabSz="4174490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1900" indent="-1043940" algn="l" defTabSz="4174490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7449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7245" algn="l" defTabSz="417449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4490" algn="l" defTabSz="417449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1735" algn="l" defTabSz="417449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48980" algn="l" defTabSz="417449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36225" algn="l" defTabSz="417449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3470" algn="l" defTabSz="417449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0715" algn="l" defTabSz="417449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697960" algn="l" defTabSz="417449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3.png"/><Relationship Id="rId10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22"/>
          <p:cNvSpPr txBox="1">
            <a:spLocks noChangeArrowheads="1"/>
          </p:cNvSpPr>
          <p:nvPr/>
        </p:nvSpPr>
        <p:spPr bwMode="auto">
          <a:xfrm>
            <a:off x="4570801" y="673979"/>
            <a:ext cx="21117102" cy="2037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73940" tIns="434850" rIns="173940" bIns="434850" anchor="ctr" anchorCtr="0">
            <a:spAutoFit/>
          </a:bodyPr>
          <a:lstStyle>
            <a:lvl1pPr defTabSz="4389755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389755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389755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389755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389755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38975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38975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38975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38975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o-RO" altLang="en-US" sz="76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Motion Estimation Stereo Sequences</a:t>
            </a:r>
            <a:endParaRPr lang="ro-RO" altLang="en-US" sz="7600" b="1" dirty="0">
              <a:solidFill>
                <a:schemeClr val="accent3">
                  <a:lumMod val="20000"/>
                  <a:lumOff val="80000"/>
                </a:schemeClr>
              </a:solidFill>
              <a:latin typeface="+mn-lt"/>
            </a:endParaRPr>
          </a:p>
        </p:txBody>
      </p:sp>
      <p:sp>
        <p:nvSpPr>
          <p:cNvPr id="5" name="Text Box 123"/>
          <p:cNvSpPr txBox="1">
            <a:spLocks noChangeArrowheads="1"/>
          </p:cNvSpPr>
          <p:nvPr/>
        </p:nvSpPr>
        <p:spPr bwMode="auto">
          <a:xfrm>
            <a:off x="4541591" y="2575584"/>
            <a:ext cx="21117102" cy="2228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73940" tIns="173940" rIns="173940" bIns="173940" anchor="ctr" anchorCtr="0"/>
          <a:lstStyle>
            <a:lvl1pPr defTabSz="4389755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389755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389755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389755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389755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38975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38975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38975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38975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o-RO" altLang="en-US" sz="46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Bran Ioana Andreea, Rață Mihai Gabriel</a:t>
            </a:r>
            <a:endParaRPr lang="ro-RO" altLang="en-US" sz="4600" dirty="0">
              <a:solidFill>
                <a:schemeClr val="accent3">
                  <a:lumMod val="20000"/>
                  <a:lumOff val="80000"/>
                </a:schemeClr>
              </a:solidFill>
              <a:latin typeface="+mn-lt"/>
            </a:endParaRPr>
          </a:p>
          <a:p>
            <a:pPr algn="ctr" eaLnBrk="1" hangingPunct="1"/>
            <a:r>
              <a:rPr lang="ro-RO" altLang="en-US" sz="46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Universitatea Tehnică Gheorghe Asachi Iași</a:t>
            </a:r>
            <a:endParaRPr lang="ro-RO" altLang="en-US" sz="4600" dirty="0">
              <a:solidFill>
                <a:schemeClr val="accent3">
                  <a:lumMod val="20000"/>
                  <a:lumOff val="80000"/>
                </a:schemeClr>
              </a:solidFill>
              <a:latin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60755" y="39837360"/>
            <a:ext cx="13451840" cy="1162685"/>
          </a:xfrm>
          <a:prstGeom prst="rect">
            <a:avLst/>
          </a:prstGeom>
          <a:noFill/>
        </p:spPr>
        <p:txBody>
          <a:bodyPr wrap="square" lIns="86970" tIns="86970" rIns="86970" bIns="86970" numCol="1" spcCol="434850" rtlCol="0">
            <a:noAutofit/>
          </a:bodyPr>
          <a:lstStyle/>
          <a:p>
            <a:pPr marL="434975" indent="-434975">
              <a:buFont typeface="+mj-lt"/>
              <a:buAutoNum type="arabicPeriod"/>
            </a:pPr>
            <a:r>
              <a:rPr lang="en-US" sz="1600" dirty="0"/>
              <a:t> Farnebäck, G. "Two-Frame Motion Estimation Based on Polynomial Expansion". International Conference on Image Processing, 2003.</a:t>
            </a:r>
            <a:endParaRPr lang="en-US" sz="1600" dirty="0"/>
          </a:p>
          <a:p>
            <a:pPr marL="434975" indent="-434975">
              <a:buFont typeface="+mj-lt"/>
              <a:buAutoNum type="arabicPeriod"/>
            </a:pPr>
            <a:r>
              <a:rPr lang="en-US" sz="1600" dirty="0"/>
              <a:t> Hartley, R., &amp; Zisserman, A. "Multiple View Geometry in Computer Vision". Cambridge University Press, 2004.</a:t>
            </a:r>
            <a:endParaRPr lang="en-US" sz="1600" dirty="0"/>
          </a:p>
          <a:p>
            <a:pPr marL="434975" indent="-434975">
              <a:buFont typeface="+mj-lt"/>
              <a:buAutoNum type="arabicPeriod"/>
            </a:pPr>
            <a:r>
              <a:rPr lang="en-US" sz="1600" dirty="0"/>
              <a:t> Minichino, J., &amp; Howse, J. "An Introduction to Computer Vision and OpenCV".</a:t>
            </a:r>
            <a:endParaRPr lang="en-US" sz="1600" dirty="0"/>
          </a:p>
          <a:p>
            <a:pPr marL="434975" indent="-434975">
              <a:buFont typeface="+mj-lt"/>
              <a:buAutoNum type="arabicPeriod"/>
            </a:pPr>
            <a:r>
              <a:rPr lang="en-US" sz="1600" dirty="0"/>
              <a:t> OpenCV Documentation: https://docs.opencv.org/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340803" y="38466043"/>
            <a:ext cx="3325668" cy="918816"/>
          </a:xfrm>
          <a:prstGeom prst="rect">
            <a:avLst/>
          </a:prstGeom>
          <a:noFill/>
        </p:spPr>
        <p:txBody>
          <a:bodyPr wrap="none" lIns="86970" tIns="43485" rIns="86970" bIns="43485" rtlCol="0">
            <a:spAutoFit/>
          </a:bodyPr>
          <a:lstStyle/>
          <a:p>
            <a:r>
              <a:rPr lang="en-US" sz="5400" b="1" dirty="0"/>
              <a:t>References</a:t>
            </a:r>
            <a:endParaRPr lang="en-US" sz="5400" b="1" dirty="0"/>
          </a:p>
        </p:txBody>
      </p:sp>
      <p:sp>
        <p:nvSpPr>
          <p:cNvPr id="33" name="Rectangle 32"/>
          <p:cNvSpPr/>
          <p:nvPr/>
        </p:nvSpPr>
        <p:spPr>
          <a:xfrm>
            <a:off x="1875190" y="6240903"/>
            <a:ext cx="8407576" cy="891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Introduc</a:t>
            </a:r>
            <a:r>
              <a:rPr lang="ro-RO" alt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ere</a:t>
            </a:r>
            <a:endParaRPr lang="ro-RO" altLang="en-US" sz="5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848590" y="6388100"/>
            <a:ext cx="15105380" cy="744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r>
              <a:rPr lang="ro-RO" alt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Metode de implementare</a:t>
            </a:r>
            <a:endParaRPr lang="ro-RO" altLang="en-US" sz="5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9248544" y="30617994"/>
            <a:ext cx="8407576" cy="891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r>
              <a:rPr lang="ro-RO" alt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Concluzii</a:t>
            </a:r>
            <a:endParaRPr lang="ro-RO" altLang="en-US" sz="5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950720" y="27376120"/>
            <a:ext cx="9279255" cy="7912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Re</a:t>
            </a:r>
            <a:r>
              <a:rPr lang="ro-RO" alt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zultate</a:t>
            </a:r>
            <a:endParaRPr lang="ro-RO" altLang="en-US" sz="5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33"/>
          <p:cNvSpPr/>
          <p:nvPr/>
        </p:nvSpPr>
        <p:spPr>
          <a:xfrm>
            <a:off x="1874520" y="14919960"/>
            <a:ext cx="8270875" cy="89154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p>
            <a:pPr algn="ctr"/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Limit</a:t>
            </a:r>
            <a:r>
              <a:rPr lang="ro-RO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ări</a:t>
            </a:r>
            <a:endParaRPr lang="ro-RO" sz="5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ext Box 194"/>
          <p:cNvSpPr txBox="1">
            <a:spLocks noChangeArrowheads="1"/>
          </p:cNvSpPr>
          <p:nvPr/>
        </p:nvSpPr>
        <p:spPr bwMode="auto">
          <a:xfrm>
            <a:off x="2255520" y="28242895"/>
            <a:ext cx="9493250" cy="584517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12700">
            <a:solidFill>
              <a:schemeClr val="accent1">
                <a:lumMod val="75000"/>
              </a:schemeClr>
            </a:solidFill>
          </a:ln>
          <a:effectLst/>
        </p:spPr>
        <p:txBody>
          <a:bodyPr lIns="173940" tIns="173940" rIns="173940" bIns="173940">
            <a:no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sz="3000" dirty="0">
              <a:latin typeface="Calibri" panose="020F0502020204030204" pitchFamily="34" charset="0"/>
            </a:endParaRPr>
          </a:p>
        </p:txBody>
      </p:sp>
      <p:sp>
        <p:nvSpPr>
          <p:cNvPr id="15" name="Text Box 194"/>
          <p:cNvSpPr txBox="1">
            <a:spLocks noChangeArrowheads="1"/>
          </p:cNvSpPr>
          <p:nvPr/>
        </p:nvSpPr>
        <p:spPr bwMode="auto">
          <a:xfrm>
            <a:off x="1941830" y="28178760"/>
            <a:ext cx="9335135" cy="545084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</a:ln>
          <a:effectLst/>
        </p:spPr>
        <p:txBody>
          <a:bodyPr lIns="173940" tIns="173940" rIns="173940" bIns="173940">
            <a:no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3000" dirty="0">
                <a:latin typeface="Calibri" panose="020F0502020204030204" pitchFamily="34" charset="0"/>
              </a:rPr>
              <a:t>Proiectul a arătat că poate detecta și urmări obiectele în mișcare folosind fluxul optic și filtrul Kalman. În cazurile de mișcare clară și rapidă, sistemul estimează direcția cu o acuratețe de peste 90%. Zonele în mișcare sunt corect identificate și direcția este afișată în timp real. Performanța algoritmului a fost stabilă pe un fundal static, cu o viteză de procesare adecvată, astfel încât să nu apară întârzieri notabile. Totuși, mișcările foarte lente sau schimbările bruște de lumină au redus precizia în anumite situații </a:t>
            </a:r>
            <a:endParaRPr lang="en-US" sz="3000" dirty="0">
              <a:latin typeface="Calibri" panose="020F0502020204030204" pitchFamily="34" charset="0"/>
            </a:endParaRPr>
          </a:p>
        </p:txBody>
      </p:sp>
      <p:pic>
        <p:nvPicPr>
          <p:cNvPr id="19" name="Content Placeholder 18" descr="Logo-tuiasi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27735" y="518160"/>
            <a:ext cx="2838450" cy="3810000"/>
          </a:xfrm>
          <a:prstGeom prst="rect">
            <a:avLst/>
          </a:prstGeom>
        </p:spPr>
      </p:pic>
      <p:pic>
        <p:nvPicPr>
          <p:cNvPr id="20" name="Content Placeholder 15" descr="Logo-tuias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68755" y="822960"/>
            <a:ext cx="2838450" cy="3810000"/>
          </a:xfrm>
          <a:prstGeom prst="rect">
            <a:avLst/>
          </a:prstGeom>
        </p:spPr>
      </p:pic>
      <p:sp>
        <p:nvSpPr>
          <p:cNvPr id="7" name="Text Box 194"/>
          <p:cNvSpPr txBox="1">
            <a:spLocks noChangeArrowheads="1"/>
          </p:cNvSpPr>
          <p:nvPr/>
        </p:nvSpPr>
        <p:spPr bwMode="auto">
          <a:xfrm>
            <a:off x="13230225" y="7833360"/>
            <a:ext cx="15071090" cy="755523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12700">
            <a:solidFill>
              <a:schemeClr val="accent1">
                <a:lumMod val="75000"/>
              </a:schemeClr>
            </a:solidFill>
          </a:ln>
          <a:effectLst/>
        </p:spPr>
        <p:txBody>
          <a:bodyPr lIns="173940" tIns="173940" rIns="173940" bIns="173940">
            <a:no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sz="3000" dirty="0">
              <a:latin typeface="Calibri" panose="020F0502020204030204" pitchFamily="34" charset="0"/>
            </a:endParaRPr>
          </a:p>
        </p:txBody>
      </p:sp>
      <p:sp>
        <p:nvSpPr>
          <p:cNvPr id="13" name="Text Box 192"/>
          <p:cNvSpPr txBox="1">
            <a:spLocks noChangeArrowheads="1"/>
          </p:cNvSpPr>
          <p:nvPr/>
        </p:nvSpPr>
        <p:spPr bwMode="auto">
          <a:xfrm>
            <a:off x="12847955" y="7132320"/>
            <a:ext cx="15106015" cy="773303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lIns="173940" tIns="173940" rIns="173940" bIns="17394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sz="3000" b="1" dirty="0">
                <a:latin typeface="Calibri" panose="020F0502020204030204" pitchFamily="34" charset="0"/>
              </a:rPr>
              <a:t>Preluare și procesare cadre</a:t>
            </a:r>
            <a:r>
              <a:rPr lang="en-US" sz="3000" dirty="0">
                <a:latin typeface="Calibri" panose="020F0502020204030204" pitchFamily="34" charset="0"/>
              </a:rPr>
              <a:t> : Chttps://www.google.com/url?sa=i&amp;url=https%3A%2F%2Ficonscout.com%2Ficon%2Fcomputer-vision-1579749&amp;psig=AOvVaw2JdX4BlRBNXdAiPsu4toyW&amp;ust=1736425369116000&amp;source=images&amp;cd=vfe&amp;opi=89978449&amp;ved=0CBQQjRxqFwoTCOCX-NyO5ooDFQAAAAAdAAAAABAEapturare cadre în timp real, convertirea acestora in grayscale și aplicarea unui filtru gaussian pentru a reduce zgomotul</a:t>
            </a:r>
            <a:endParaRPr lang="en-US" sz="3000" dirty="0">
              <a:latin typeface="Calibri" panose="020F0502020204030204" pitchFamily="34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sz="3000" b="1" dirty="0">
                <a:latin typeface="Calibri" panose="020F0502020204030204" pitchFamily="34" charset="0"/>
              </a:rPr>
              <a:t>Detectarea mișcării </a:t>
            </a:r>
            <a:r>
              <a:rPr lang="en-US" sz="3000" dirty="0">
                <a:latin typeface="Calibri" panose="020F0502020204030204" pitchFamily="34" charset="0"/>
              </a:rPr>
              <a:t>: Fundal actualizat constant. Creare mască binară ce identifică zonele în mișcare. Filtrarea măștii folosind operații morfologice ( eroziune și dilatare ) pentru a reduce zgomotul.</a:t>
            </a:r>
            <a:endParaRPr lang="en-US" sz="3000" dirty="0">
              <a:latin typeface="Calibri" panose="020F0502020204030204" pitchFamily="34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sz="3000" b="1" dirty="0">
                <a:latin typeface="Calibri" panose="020F0502020204030204" pitchFamily="34" charset="0"/>
              </a:rPr>
              <a:t>Estimarea direcției folosind fluxul optic</a:t>
            </a:r>
            <a:r>
              <a:rPr lang="en-US" sz="3000" dirty="0">
                <a:latin typeface="Calibri" panose="020F0502020204030204" pitchFamily="34" charset="0"/>
              </a:rPr>
              <a:t> : Folosind metoda Farneback se calculează deplasarea între 2 cadre consecutive. Componentele mișcării ( x și y) sunt mediate pentru a identifica mișcarea predominantă.</a:t>
            </a:r>
            <a:endParaRPr lang="en-US" sz="3000" dirty="0">
              <a:latin typeface="Calibri" panose="020F0502020204030204" pitchFamily="34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sz="3000" b="1" dirty="0">
                <a:latin typeface="Calibri" panose="020F0502020204030204" pitchFamily="34" charset="0"/>
              </a:rPr>
              <a:t>Filtrarea mișcării </a:t>
            </a:r>
            <a:r>
              <a:rPr lang="en-US" sz="3000" dirty="0">
                <a:latin typeface="Calibri" panose="020F0502020204030204" pitchFamily="34" charset="0"/>
              </a:rPr>
              <a:t>: Folosinf filtrul Kalman se filtrează mișcarea pentru a putea reduce zgomotul și a prezice viitoarea mișcare pe baza datelor actuale</a:t>
            </a:r>
            <a:endParaRPr lang="en-US" sz="3000" dirty="0">
              <a:latin typeface="Calibri" panose="020F0502020204030204" pitchFamily="34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sz="3000" b="1" dirty="0">
                <a:latin typeface="Calibri" panose="020F0502020204030204" pitchFamily="34" charset="0"/>
              </a:rPr>
              <a:t>Afișare rezultate</a:t>
            </a:r>
            <a:r>
              <a:rPr lang="en-US" sz="3000" dirty="0">
                <a:latin typeface="Calibri" panose="020F0502020204030204" pitchFamily="34" charset="0"/>
              </a:rPr>
              <a:t> : Direcția mișcării este determinată pe baza unghiului vectorului de mișcare</a:t>
            </a:r>
            <a:endParaRPr lang="en-US" sz="3000" dirty="0">
              <a:latin typeface="Calibri" panose="020F0502020204030204" pitchFamily="34" charset="0"/>
            </a:endParaRPr>
          </a:p>
        </p:txBody>
      </p:sp>
      <p:sp>
        <p:nvSpPr>
          <p:cNvPr id="10" name="Text Box 194"/>
          <p:cNvSpPr txBox="1">
            <a:spLocks noChangeArrowheads="1"/>
          </p:cNvSpPr>
          <p:nvPr/>
        </p:nvSpPr>
        <p:spPr bwMode="auto">
          <a:xfrm>
            <a:off x="2534920" y="7200265"/>
            <a:ext cx="8070850" cy="51562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12700">
            <a:solidFill>
              <a:schemeClr val="accent1">
                <a:lumMod val="75000"/>
              </a:schemeClr>
            </a:solidFill>
          </a:ln>
          <a:effectLst/>
        </p:spPr>
        <p:txBody>
          <a:bodyPr lIns="173940" tIns="173940" rIns="173940" bIns="173940">
            <a:no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sz="3000" dirty="0">
              <a:latin typeface="Calibri" panose="020F0502020204030204" pitchFamily="34" charset="0"/>
            </a:endParaRPr>
          </a:p>
        </p:txBody>
      </p:sp>
      <p:sp>
        <p:nvSpPr>
          <p:cNvPr id="11" name="Text Box 190"/>
          <p:cNvSpPr txBox="1">
            <a:spLocks noChangeArrowheads="1"/>
          </p:cNvSpPr>
          <p:nvPr/>
        </p:nvSpPr>
        <p:spPr bwMode="auto">
          <a:xfrm>
            <a:off x="2103755" y="7117080"/>
            <a:ext cx="8245475" cy="493839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</a:ln>
          <a:effectLst/>
        </p:spPr>
        <p:txBody>
          <a:bodyPr lIns="173940" tIns="173940" rIns="173940" bIns="173940">
            <a:no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o-RO" altLang="en-US" sz="3000" dirty="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lang="en-US" sz="3000" dirty="0">
                <a:latin typeface="Times New Roman" panose="02020603050405020304" charset="0"/>
                <a:cs typeface="Times New Roman" panose="02020603050405020304" charset="0"/>
              </a:rPr>
              <a:t>Acest proiect se concentrează pe estimarea mișcării din secvențe stereo, o tehnică utilizată pentru a analiza mișcarea obiectelor în medii tridimensionale. Acest proces are aplicații variate, inclusiv în robotică, vehicule autonome și realitate augmentată.</a:t>
            </a:r>
            <a:endParaRPr lang="en-US" sz="3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eaLnBrk="1" hangingPunct="1"/>
            <a:r>
              <a:rPr lang="en-US" sz="3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ro-RO" altLang="en-US" sz="3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000" dirty="0">
                <a:latin typeface="Times New Roman" panose="02020603050405020304" charset="0"/>
                <a:cs typeface="Times New Roman" panose="02020603050405020304" charset="0"/>
              </a:rPr>
              <a:t> Obiectivul principal al proiectului este detectarea obiectelor în mișcare, segmentarea lor și determinarea direcției de deplasare, utilizând fluxul optic și analiza datelor stereo.</a:t>
            </a:r>
            <a:endParaRPr lang="en-US" sz="3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Picture 2" descr="computer-vision-icon-in-illustration-vector__1_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520000">
            <a:off x="850900" y="5151755"/>
            <a:ext cx="2670810" cy="2670810"/>
          </a:xfrm>
          <a:prstGeom prst="rect">
            <a:avLst/>
          </a:prstGeom>
        </p:spPr>
      </p:pic>
      <p:sp>
        <p:nvSpPr>
          <p:cNvPr id="16" name="Text Box 194"/>
          <p:cNvSpPr txBox="1">
            <a:spLocks noChangeArrowheads="1"/>
          </p:cNvSpPr>
          <p:nvPr/>
        </p:nvSpPr>
        <p:spPr bwMode="auto">
          <a:xfrm>
            <a:off x="2636520" y="16062960"/>
            <a:ext cx="8070850" cy="866775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12700">
            <a:solidFill>
              <a:schemeClr val="accent1">
                <a:lumMod val="75000"/>
              </a:schemeClr>
            </a:solidFill>
          </a:ln>
          <a:effectLst/>
        </p:spPr>
        <p:txBody>
          <a:bodyPr lIns="173940" tIns="173940" rIns="173940" bIns="173940">
            <a:no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sz="3000" dirty="0">
              <a:latin typeface="Calibri" panose="020F0502020204030204" pitchFamily="34" charset="0"/>
            </a:endParaRPr>
          </a:p>
        </p:txBody>
      </p:sp>
      <p:sp>
        <p:nvSpPr>
          <p:cNvPr id="6" name="Text Box 190"/>
          <p:cNvSpPr txBox="1">
            <a:spLocks noChangeArrowheads="1"/>
          </p:cNvSpPr>
          <p:nvPr/>
        </p:nvSpPr>
        <p:spPr bwMode="auto">
          <a:xfrm>
            <a:off x="1874520" y="15743555"/>
            <a:ext cx="8347710" cy="851408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</a:ln>
          <a:effectLst/>
        </p:spPr>
        <p:txBody>
          <a:bodyPr lIns="173940" tIns="173940" rIns="173940" bIns="173940">
            <a:no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3000" b="1" dirty="0">
                <a:latin typeface="+mn-lt"/>
              </a:rPr>
              <a:t>Sensibilitate la iluminare</a:t>
            </a:r>
            <a:r>
              <a:rPr lang="en-US" sz="3000" dirty="0">
                <a:latin typeface="+mn-lt"/>
              </a:rPr>
              <a:t>:</a:t>
            </a:r>
            <a:r>
              <a:rPr lang="ro-RO" altLang="en-US" sz="3000" dirty="0">
                <a:latin typeface="+mn-lt"/>
              </a:rPr>
              <a:t> </a:t>
            </a:r>
            <a:r>
              <a:rPr lang="en-US" sz="3000" dirty="0">
                <a:latin typeface="+mn-lt"/>
              </a:rPr>
              <a:t>Algoritmul poate fi afectat de schimbările bruște ale iluminării, ceea ce duce la detectarea greșită a mișcării.</a:t>
            </a:r>
            <a:endParaRPr lang="en-US" sz="3000" dirty="0">
              <a:latin typeface="+mn-lt"/>
            </a:endParaRPr>
          </a:p>
          <a:p>
            <a:pPr eaLnBrk="1" hangingPunct="1"/>
            <a:endParaRPr lang="en-US" sz="3000" dirty="0">
              <a:latin typeface="+mn-lt"/>
            </a:endParaRPr>
          </a:p>
          <a:p>
            <a:pPr eaLnBrk="1" hangingPunct="1"/>
            <a:r>
              <a:rPr lang="en-US" sz="3000" b="1" dirty="0">
                <a:latin typeface="+mn-lt"/>
              </a:rPr>
              <a:t>Mișcări lente sau complexe</a:t>
            </a:r>
            <a:r>
              <a:rPr lang="en-US" sz="3000" dirty="0">
                <a:latin typeface="+mn-lt"/>
              </a:rPr>
              <a:t>:</a:t>
            </a:r>
            <a:r>
              <a:rPr lang="ro-RO" altLang="en-US" sz="3000" dirty="0">
                <a:latin typeface="+mn-lt"/>
              </a:rPr>
              <a:t> </a:t>
            </a:r>
            <a:r>
              <a:rPr lang="en-US" sz="3000" dirty="0">
                <a:latin typeface="+mn-lt"/>
              </a:rPr>
              <a:t>Mișcările foarte lente sau cele care implică rotații complexe pot fi dificil de detectat și interpretat corect.</a:t>
            </a:r>
            <a:endParaRPr lang="en-US" sz="3000" dirty="0">
              <a:latin typeface="+mn-lt"/>
            </a:endParaRPr>
          </a:p>
          <a:p>
            <a:pPr eaLnBrk="1" hangingPunct="1"/>
            <a:endParaRPr lang="en-US" sz="3000" dirty="0">
              <a:latin typeface="+mn-lt"/>
            </a:endParaRPr>
          </a:p>
          <a:p>
            <a:pPr eaLnBrk="1" hangingPunct="1"/>
            <a:r>
              <a:rPr lang="en-US" sz="3000" b="1" dirty="0">
                <a:latin typeface="+mn-lt"/>
              </a:rPr>
              <a:t>Fundal dinamic</a:t>
            </a:r>
            <a:r>
              <a:rPr lang="en-US" sz="3000" dirty="0">
                <a:latin typeface="+mn-lt"/>
              </a:rPr>
              <a:t>:</a:t>
            </a:r>
            <a:r>
              <a:rPr lang="ro-RO" altLang="en-US" sz="3000" dirty="0">
                <a:latin typeface="+mn-lt"/>
              </a:rPr>
              <a:t> </a:t>
            </a:r>
            <a:r>
              <a:rPr lang="en-US" sz="3000" dirty="0">
                <a:latin typeface="+mn-lt"/>
              </a:rPr>
              <a:t>În scenarii cu fundaluri foarte aglomerate sau în mișcare (de exemplu, mulțimi de oameni), metoda poate genera erori.</a:t>
            </a:r>
            <a:endParaRPr lang="en-US" sz="3000" dirty="0">
              <a:latin typeface="+mn-lt"/>
            </a:endParaRPr>
          </a:p>
          <a:p>
            <a:pPr eaLnBrk="1" hangingPunct="1"/>
            <a:endParaRPr lang="en-US" sz="3000" dirty="0">
              <a:latin typeface="+mn-lt"/>
            </a:endParaRPr>
          </a:p>
          <a:p>
            <a:pPr eaLnBrk="1" hangingPunct="1"/>
            <a:r>
              <a:rPr lang="en-US" sz="3000" b="1" dirty="0">
                <a:latin typeface="+mn-lt"/>
              </a:rPr>
              <a:t>Precizie limitată a filtrului Kalman</a:t>
            </a:r>
            <a:r>
              <a:rPr lang="en-US" sz="3000" dirty="0">
                <a:latin typeface="+mn-lt"/>
              </a:rPr>
              <a:t>:</a:t>
            </a:r>
            <a:r>
              <a:rPr lang="ro-RO" altLang="en-US" sz="3000" dirty="0">
                <a:latin typeface="+mn-lt"/>
              </a:rPr>
              <a:t> </a:t>
            </a:r>
            <a:r>
              <a:rPr lang="en-US" sz="3000" dirty="0">
                <a:latin typeface="+mn-lt"/>
              </a:rPr>
              <a:t>Filtrul Kalman simplificat folosit funcționează bine pentru traiectorii liniare sau aproape liniare, dar poate fi mai puțin eficient pentru mișcări haotice.</a:t>
            </a:r>
            <a:endParaRPr lang="en-US" sz="3000" dirty="0">
              <a:latin typeface="+mn-lt"/>
            </a:endParaRPr>
          </a:p>
        </p:txBody>
      </p:sp>
      <p:sp>
        <p:nvSpPr>
          <p:cNvPr id="17" name="Text Box 194"/>
          <p:cNvSpPr txBox="1">
            <a:spLocks noChangeArrowheads="1"/>
          </p:cNvSpPr>
          <p:nvPr/>
        </p:nvSpPr>
        <p:spPr bwMode="auto">
          <a:xfrm>
            <a:off x="20162520" y="31912560"/>
            <a:ext cx="7945120" cy="514667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12700">
            <a:solidFill>
              <a:schemeClr val="accent1">
                <a:lumMod val="75000"/>
              </a:schemeClr>
            </a:solidFill>
          </a:ln>
          <a:effectLst/>
        </p:spPr>
        <p:txBody>
          <a:bodyPr lIns="173940" tIns="173940" rIns="173940" bIns="173940">
            <a:no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sz="3000" dirty="0">
              <a:latin typeface="Calibri" panose="020F0502020204030204" pitchFamily="34" charset="0"/>
            </a:endParaRPr>
          </a:p>
        </p:txBody>
      </p:sp>
      <p:sp>
        <p:nvSpPr>
          <p:cNvPr id="14" name="Text Box 193"/>
          <p:cNvSpPr txBox="1">
            <a:spLocks noChangeArrowheads="1"/>
          </p:cNvSpPr>
          <p:nvPr/>
        </p:nvSpPr>
        <p:spPr bwMode="auto">
          <a:xfrm>
            <a:off x="19324109" y="31607966"/>
            <a:ext cx="8407576" cy="496316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</a:ln>
          <a:effectLst/>
        </p:spPr>
        <p:txBody>
          <a:bodyPr lIns="173940" tIns="173940" rIns="173940" bIns="17394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3000" dirty="0">
                <a:latin typeface="Calibri" panose="020F0502020204030204" pitchFamily="34" charset="0"/>
              </a:rPr>
              <a:t>Sistemul propus este o soluție eficientă pentru estimarea mișcării în timp real și poate fi implementat cu ușurință pe echipamente hardware accesibile. Filtrul Kalman s-a dovedit util în reducerea zgomotului și îmbunătățirea acurateței predicțiilor mișcării. Totuși, integrarea unor tehnici suplimentare pentru a gestiona variațiile de iluminare și fundalurile dinamice ar putea face sistemul mai robust și mai aplicabil în situații complexe.</a:t>
            </a:r>
            <a:endParaRPr lang="en-US" sz="3000" dirty="0">
              <a:latin typeface="Calibri" panose="020F0502020204030204" pitchFamily="34" charset="0"/>
            </a:endParaRPr>
          </a:p>
        </p:txBody>
      </p:sp>
      <p:pic>
        <p:nvPicPr>
          <p:cNvPr id="29" name="Picture 28" descr="su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9120" y="15986760"/>
            <a:ext cx="8129270" cy="3102610"/>
          </a:xfrm>
          <a:prstGeom prst="rect">
            <a:avLst/>
          </a:prstGeom>
        </p:spPr>
      </p:pic>
      <p:pic>
        <p:nvPicPr>
          <p:cNvPr id="30" name="Picture 29" descr="dreapt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9680" y="15967075"/>
            <a:ext cx="8295005" cy="3316605"/>
          </a:xfrm>
          <a:prstGeom prst="rect">
            <a:avLst/>
          </a:prstGeom>
        </p:spPr>
      </p:pic>
      <p:pic>
        <p:nvPicPr>
          <p:cNvPr id="31" name="Picture 30" descr="jo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63965" y="20268565"/>
            <a:ext cx="8290560" cy="3345180"/>
          </a:xfrm>
          <a:prstGeom prst="rect">
            <a:avLst/>
          </a:prstGeom>
        </p:spPr>
      </p:pic>
      <p:pic>
        <p:nvPicPr>
          <p:cNvPr id="32" name="Picture 31" descr="stanga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09755" y="20156805"/>
            <a:ext cx="8186420" cy="3416935"/>
          </a:xfrm>
          <a:prstGeom prst="rect">
            <a:avLst/>
          </a:prstGeom>
        </p:spPr>
      </p:pic>
      <p:pic>
        <p:nvPicPr>
          <p:cNvPr id="35" name="Picture 34" descr="stationar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72155" y="24978360"/>
            <a:ext cx="9229090" cy="3680460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12099925" y="19392900"/>
            <a:ext cx="79870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2400" b="1"/>
              <a:t>Fig 1. Directia: sus</a:t>
            </a:r>
            <a:endParaRPr lang="en-US" altLang="en-GB" sz="2400" b="1"/>
          </a:p>
        </p:txBody>
      </p:sp>
      <p:sp>
        <p:nvSpPr>
          <p:cNvPr id="38" name="Text Box 37"/>
          <p:cNvSpPr txBox="1"/>
          <p:nvPr/>
        </p:nvSpPr>
        <p:spPr>
          <a:xfrm>
            <a:off x="21602065" y="19644360"/>
            <a:ext cx="79870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2400" b="1"/>
              <a:t>Fig 2. Directia: dreapta</a:t>
            </a:r>
            <a:endParaRPr lang="en-US" altLang="en-GB" sz="2400" b="1"/>
          </a:p>
        </p:txBody>
      </p:sp>
      <p:sp>
        <p:nvSpPr>
          <p:cNvPr id="39" name="Text Box 38"/>
          <p:cNvSpPr txBox="1"/>
          <p:nvPr/>
        </p:nvSpPr>
        <p:spPr>
          <a:xfrm>
            <a:off x="12009120" y="24111585"/>
            <a:ext cx="79870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2400" b="1"/>
              <a:t>Fig 3. Directia: stanga</a:t>
            </a:r>
            <a:endParaRPr lang="en-US" altLang="en-GB" sz="2400" b="1"/>
          </a:p>
        </p:txBody>
      </p:sp>
      <p:sp>
        <p:nvSpPr>
          <p:cNvPr id="40" name="Text Box 39"/>
          <p:cNvSpPr txBox="1"/>
          <p:nvPr/>
        </p:nvSpPr>
        <p:spPr>
          <a:xfrm>
            <a:off x="21569680" y="24330660"/>
            <a:ext cx="79870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2400" b="1"/>
              <a:t>Fig 4. Directia: jos</a:t>
            </a:r>
            <a:endParaRPr lang="en-US" altLang="en-GB" sz="2400" b="1"/>
          </a:p>
        </p:txBody>
      </p:sp>
      <p:sp>
        <p:nvSpPr>
          <p:cNvPr id="41" name="Text Box 40"/>
          <p:cNvSpPr txBox="1"/>
          <p:nvPr/>
        </p:nvSpPr>
        <p:spPr>
          <a:xfrm>
            <a:off x="15972155" y="29221430"/>
            <a:ext cx="79870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2400" b="1"/>
              <a:t>Fig 5. Directia: stationar</a:t>
            </a:r>
            <a:endParaRPr lang="en-US" altLang="en-GB" sz="2400" b="1"/>
          </a:p>
        </p:txBody>
      </p:sp>
      <p:pic>
        <p:nvPicPr>
          <p:cNvPr id="42" name="Picture 41" descr="poster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8720" y="25123775"/>
            <a:ext cx="2240915" cy="2240915"/>
          </a:xfrm>
          <a:prstGeom prst="rect">
            <a:avLst/>
          </a:prstGeom>
        </p:spPr>
      </p:pic>
      <p:pic>
        <p:nvPicPr>
          <p:cNvPr id="43" name="Picture 42" descr="poster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02155" y="5623560"/>
            <a:ext cx="1950720" cy="1950720"/>
          </a:xfrm>
          <a:prstGeom prst="rect">
            <a:avLst/>
          </a:prstGeom>
        </p:spPr>
      </p:pic>
      <p:pic>
        <p:nvPicPr>
          <p:cNvPr id="44" name="Picture 43" descr="poster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98070" y="29842460"/>
            <a:ext cx="6077585" cy="6077585"/>
          </a:xfrm>
          <a:prstGeom prst="rect">
            <a:avLst/>
          </a:prstGeom>
        </p:spPr>
      </p:pic>
      <p:pic>
        <p:nvPicPr>
          <p:cNvPr id="46" name="Picture 45" descr="poster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801320" y="25278080"/>
            <a:ext cx="3047365" cy="3047365"/>
          </a:xfrm>
          <a:prstGeom prst="rect">
            <a:avLst/>
          </a:prstGeom>
        </p:spPr>
      </p:pic>
      <p:pic>
        <p:nvPicPr>
          <p:cNvPr id="48" name="Picture 47" descr="poster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53625" y="12483465"/>
            <a:ext cx="2435860" cy="2435860"/>
          </a:xfrm>
          <a:prstGeom prst="rect">
            <a:avLst/>
          </a:prstGeom>
        </p:spPr>
      </p:pic>
      <p:sp>
        <p:nvSpPr>
          <p:cNvPr id="51" name="Text Box 50"/>
          <p:cNvSpPr txBox="1"/>
          <p:nvPr/>
        </p:nvSpPr>
        <p:spPr>
          <a:xfrm>
            <a:off x="927735" y="35089465"/>
            <a:ext cx="14302105" cy="1353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----------------------------------------</a:t>
            </a:r>
            <a:endParaRPr lang="en-US" altLang="en-GB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2" name="Text Box 51"/>
          <p:cNvSpPr txBox="1"/>
          <p:nvPr/>
        </p:nvSpPr>
        <p:spPr>
          <a:xfrm>
            <a:off x="3322320" y="25359360"/>
            <a:ext cx="14302105" cy="1353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-------------------------------------</a:t>
            </a:r>
            <a:endParaRPr lang="en-US" altLang="en-GB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3" name="Text Box 52"/>
          <p:cNvSpPr txBox="1"/>
          <p:nvPr/>
        </p:nvSpPr>
        <p:spPr>
          <a:xfrm>
            <a:off x="19893280" y="29016960"/>
            <a:ext cx="9459595" cy="1353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-----------------------------</a:t>
            </a:r>
            <a:endParaRPr lang="en-US" altLang="en-GB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4" name="Text Box 53"/>
          <p:cNvSpPr txBox="1"/>
          <p:nvPr/>
        </p:nvSpPr>
        <p:spPr>
          <a:xfrm>
            <a:off x="883920" y="12862560"/>
            <a:ext cx="9459595" cy="1353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--------------------------</a:t>
            </a:r>
            <a:endParaRPr lang="en-US" altLang="en-GB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2F2F2"/>
      </a:lt1>
      <a:dk2>
        <a:srgbClr val="800080"/>
      </a:dk2>
      <a:lt2>
        <a:srgbClr val="F2F2F2"/>
      </a:lt2>
      <a:accent1>
        <a:srgbClr val="B3A2C7"/>
      </a:accent1>
      <a:accent2>
        <a:srgbClr val="C0504D"/>
      </a:accent2>
      <a:accent3>
        <a:srgbClr val="F2F2F2"/>
      </a:accent3>
      <a:accent4>
        <a:srgbClr val="8064A2"/>
      </a:accent4>
      <a:accent5>
        <a:srgbClr val="F2F2F2"/>
      </a:accent5>
      <a:accent6>
        <a:srgbClr val="F79646"/>
      </a:accent6>
      <a:hlink>
        <a:srgbClr val="403152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3844</Words>
  <Application>WPS Presentation</Application>
  <PresentationFormat>Custom</PresentationFormat>
  <Paragraphs>61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0" baseType="lpstr">
      <vt:lpstr>Arial</vt:lpstr>
      <vt:lpstr>SimSun</vt:lpstr>
      <vt:lpstr>Wingdings</vt:lpstr>
      <vt:lpstr>Calibri</vt:lpstr>
      <vt:lpstr>Times New Roman</vt:lpstr>
      <vt:lpstr>Cambria Math</vt:lpstr>
      <vt:lpstr>Microsoft YaHei</vt:lpstr>
      <vt:lpstr>Arial Unicode MS</vt:lpstr>
      <vt:lpstr>Office Theme</vt:lpstr>
      <vt:lpstr>PowerPoint 演示文稿</vt:lpstr>
    </vt:vector>
  </TitlesOfParts>
  <Company>Genigraphics LLC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Genigraphics Research Poster Template A0/A1</dc:title>
  <dc:creator>Jay Larson</dc:creator>
  <dc:description>Quality poster printing
www.genigraphics.com
1-800-790-4001</dc:description>
  <cp:lastModifiedBy>BRAN IOANA ANDREEA</cp:lastModifiedBy>
  <cp:revision>65</cp:revision>
  <cp:lastPrinted>2013-02-12T02:21:00Z</cp:lastPrinted>
  <dcterms:created xsi:type="dcterms:W3CDTF">2013-02-10T21:14:00Z</dcterms:created>
  <dcterms:modified xsi:type="dcterms:W3CDTF">2025-01-08T17:06:24Z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18AC5D2349BB426E89E6EA01A8B6F410_13</vt:lpwstr>
  </property>
  <property fmtid="{D5CDD505-2E9C-101B-9397-08002B2CF9AE}" pid="3" name="KSOProductBuildVer">
    <vt:lpwstr>2057-12.2.0.18639</vt:lpwstr>
  </property>
</Properties>
</file>